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7" r:id="rId7"/>
    <p:sldId id="266" r:id="rId8"/>
    <p:sldId id="262" r:id="rId9"/>
    <p:sldId id="261" r:id="rId10"/>
    <p:sldId id="263" r:id="rId11"/>
    <p:sldId id="268" r:id="rId12"/>
    <p:sldId id="269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BC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06" autoAdjust="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25EF49EA-DE2A-4220-B1F3-819CF900D6E8}" type="datetimeFigureOut">
              <a:rPr lang="en-US" smtClean="0"/>
              <a:pPr/>
              <a:t>2/12/2018</a:t>
            </a:fld>
            <a:endParaRPr lang="en-I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8E3C458-0432-46B7-9719-946210E2AFC0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714356"/>
            <a:ext cx="7772400" cy="1829761"/>
          </a:xfrm>
        </p:spPr>
        <p:txBody>
          <a:bodyPr/>
          <a:lstStyle/>
          <a:p>
            <a:r>
              <a:rPr lang="en-US" dirty="0" smtClean="0"/>
              <a:t>FAILURE MODE EFFECT ANALYSIS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2976" y="4000504"/>
            <a:ext cx="7772400" cy="1167997"/>
          </a:xfrm>
        </p:spPr>
        <p:txBody>
          <a:bodyPr/>
          <a:lstStyle/>
          <a:p>
            <a:r>
              <a:rPr lang="en-US" b="1" dirty="0" smtClean="0"/>
              <a:t>Prof. R. </a:t>
            </a:r>
            <a:r>
              <a:rPr lang="en-US" b="1" dirty="0" err="1" smtClean="0"/>
              <a:t>Saravanan</a:t>
            </a:r>
            <a:endParaRPr lang="en-US" b="1" dirty="0" smtClean="0"/>
          </a:p>
          <a:p>
            <a:r>
              <a:rPr lang="en-US" dirty="0" err="1" smtClean="0"/>
              <a:t>Annamalai</a:t>
            </a:r>
            <a:r>
              <a:rPr lang="en-US" dirty="0" smtClean="0"/>
              <a:t> University</a:t>
            </a:r>
            <a:endParaRPr lang="en-IN" dirty="0"/>
          </a:p>
        </p:txBody>
      </p:sp>
      <p:pic>
        <p:nvPicPr>
          <p:cNvPr id="1026" name="Picture 2" descr="G:\My Pictures\Annamalai Photos\University_logo_New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00958" y="2786058"/>
            <a:ext cx="898321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00105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40BC5"/>
                </a:solidFill>
              </a:rPr>
              <a:t>Well suited for equipment oriented systems</a:t>
            </a:r>
          </a:p>
          <a:p>
            <a:endParaRPr lang="en-US" dirty="0" smtClean="0">
              <a:solidFill>
                <a:srgbClr val="140BC5"/>
              </a:solidFill>
            </a:endParaRPr>
          </a:p>
          <a:p>
            <a:r>
              <a:rPr lang="en-US" dirty="0" smtClean="0">
                <a:solidFill>
                  <a:srgbClr val="140BC5"/>
                </a:solidFill>
              </a:rPr>
              <a:t>Limited to single failure modes </a:t>
            </a:r>
          </a:p>
          <a:p>
            <a:endParaRPr lang="en-US" dirty="0" smtClean="0">
              <a:solidFill>
                <a:srgbClr val="140BC5"/>
              </a:solidFill>
            </a:endParaRPr>
          </a:p>
          <a:p>
            <a:r>
              <a:rPr lang="en-US" dirty="0" smtClean="0">
                <a:solidFill>
                  <a:srgbClr val="140BC5"/>
                </a:solidFill>
              </a:rPr>
              <a:t>For complex mechanical or electrical systems that has multiple operator interface opportunities, FMEA is out of scope</a:t>
            </a:r>
            <a:endParaRPr lang="en-IN" dirty="0">
              <a:solidFill>
                <a:srgbClr val="140BC5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FMEA – Pros and Cons</a:t>
            </a:r>
            <a:endParaRPr lang="en-IN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graphicFrame>
        <p:nvGraphicFramePr>
          <p:cNvPr id="1026" name="Object 5"/>
          <p:cNvGraphicFramePr>
            <a:graphicFrameLocks noChangeAspect="1"/>
          </p:cNvGraphicFramePr>
          <p:nvPr>
            <p:ph idx="1"/>
          </p:nvPr>
        </p:nvGraphicFramePr>
        <p:xfrm>
          <a:off x="2428860" y="1643050"/>
          <a:ext cx="4460888" cy="2427676"/>
        </p:xfrm>
        <a:graphic>
          <a:graphicData uri="http://schemas.openxmlformats.org/presentationml/2006/ole">
            <p:oleObj spid="_x0000_s1026" name="Clip" r:id="rId3" imgW="5349600" imgH="2911320" progId="">
              <p:embed/>
            </p:oleObj>
          </a:graphicData>
        </a:graphic>
      </p:graphicFrame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1357290" y="4286256"/>
            <a:ext cx="6553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4400" b="1" dirty="0">
                <a:solidFill>
                  <a:srgbClr val="140BC5"/>
                </a:solidFill>
                <a:latin typeface="Tahoma" pitchFamily="34" charset="0"/>
              </a:rPr>
              <a:t>THANK </a:t>
            </a:r>
            <a:r>
              <a:rPr lang="en-US" sz="4400" b="1" dirty="0" smtClean="0">
                <a:solidFill>
                  <a:srgbClr val="140BC5"/>
                </a:solidFill>
                <a:latin typeface="Tahoma" pitchFamily="34" charset="0"/>
              </a:rPr>
              <a:t> YOU </a:t>
            </a:r>
            <a:endParaRPr lang="en-US" sz="4400" b="1" dirty="0">
              <a:solidFill>
                <a:srgbClr val="140BC5"/>
              </a:solidFill>
              <a:latin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600" dirty="0" smtClean="0">
                <a:solidFill>
                  <a:srgbClr val="140BC5"/>
                </a:solidFill>
              </a:rPr>
              <a:t>A failure mode and effect analysis (FMEA) is a type of hazard review that probes the </a:t>
            </a:r>
            <a:r>
              <a:rPr lang="en-US" sz="2600" dirty="0" smtClean="0">
                <a:solidFill>
                  <a:srgbClr val="FF0000"/>
                </a:solidFill>
              </a:rPr>
              <a:t>failures of components</a:t>
            </a:r>
            <a:r>
              <a:rPr lang="en-US" sz="2600" dirty="0" smtClean="0">
                <a:solidFill>
                  <a:srgbClr val="140BC5"/>
                </a:solidFill>
              </a:rPr>
              <a:t> within a process or system and the </a:t>
            </a:r>
            <a:r>
              <a:rPr lang="en-US" sz="2600" dirty="0" smtClean="0">
                <a:solidFill>
                  <a:srgbClr val="FF0000"/>
                </a:solidFill>
              </a:rPr>
              <a:t>resultant effects </a:t>
            </a:r>
            <a:r>
              <a:rPr lang="en-US" sz="2600" dirty="0" smtClean="0">
                <a:solidFill>
                  <a:srgbClr val="140BC5"/>
                </a:solidFill>
              </a:rPr>
              <a:t>of those failures</a:t>
            </a:r>
          </a:p>
          <a:p>
            <a:pPr algn="just"/>
            <a:r>
              <a:rPr lang="en-US" sz="2600" dirty="0" smtClean="0">
                <a:solidFill>
                  <a:srgbClr val="140BC5"/>
                </a:solidFill>
              </a:rPr>
              <a:t>FMEA  methodology is largely equipment oriented </a:t>
            </a:r>
          </a:p>
          <a:p>
            <a:pPr algn="just"/>
            <a:r>
              <a:rPr lang="en-US" sz="2600" dirty="0" smtClean="0">
                <a:solidFill>
                  <a:srgbClr val="140BC5"/>
                </a:solidFill>
              </a:rPr>
              <a:t>This technique is useful in analyzing single failure modes that result in unwanted situations and not efficient for reviewing large number of multiple component failures</a:t>
            </a:r>
            <a:endParaRPr lang="en-IN" sz="2600" dirty="0">
              <a:solidFill>
                <a:srgbClr val="140BC5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FMEA</a:t>
            </a:r>
            <a:endParaRPr lang="en-IN" dirty="0"/>
          </a:p>
        </p:txBody>
      </p:sp>
      <p:pic>
        <p:nvPicPr>
          <p:cNvPr id="7" name="Picture 2" descr="G:\My Pictures\Annamalai Photos\University_logo_New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643578"/>
            <a:ext cx="898321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140BC5"/>
                </a:solidFill>
              </a:rPr>
              <a:t>Step 1: Formation of review team</a:t>
            </a:r>
          </a:p>
          <a:p>
            <a:r>
              <a:rPr lang="en-US" dirty="0" smtClean="0">
                <a:solidFill>
                  <a:srgbClr val="140BC5"/>
                </a:solidFill>
              </a:rPr>
              <a:t>Step 2: Gathering documents</a:t>
            </a:r>
          </a:p>
          <a:p>
            <a:r>
              <a:rPr lang="en-US" dirty="0" smtClean="0">
                <a:solidFill>
                  <a:srgbClr val="140BC5"/>
                </a:solidFill>
              </a:rPr>
              <a:t>Step 3: Conducting FMEA 	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Identify and describe the equipment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Determine the failure modes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Determine the effects of failures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Judge the risk</a:t>
            </a:r>
          </a:p>
          <a:p>
            <a:pPr lvl="1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Recommendations for Action</a:t>
            </a:r>
          </a:p>
          <a:p>
            <a:r>
              <a:rPr lang="en-US" dirty="0" smtClean="0">
                <a:solidFill>
                  <a:srgbClr val="140BC5"/>
                </a:solidFill>
              </a:rPr>
              <a:t>Step 4: Reporting the Results</a:t>
            </a:r>
            <a:endParaRPr lang="en-IN" dirty="0">
              <a:solidFill>
                <a:srgbClr val="140BC5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FMEA</a:t>
            </a:r>
            <a:endParaRPr lang="en-IN" dirty="0"/>
          </a:p>
        </p:txBody>
      </p:sp>
      <p:pic>
        <p:nvPicPr>
          <p:cNvPr id="4" name="Picture 2" descr="G:\My Pictures\Annamalai Photos\University_logo_New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643578"/>
            <a:ext cx="898321" cy="928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3200" b="1" dirty="0" smtClean="0">
                <a:solidFill>
                  <a:srgbClr val="002060"/>
                </a:solidFill>
              </a:rPr>
              <a:t>Identify and describe the equipment</a:t>
            </a:r>
          </a:p>
          <a:p>
            <a:pPr lvl="1"/>
            <a:r>
              <a:rPr lang="en-US" sz="2500" dirty="0" smtClean="0">
                <a:solidFill>
                  <a:srgbClr val="140BC5"/>
                </a:solidFill>
              </a:rPr>
              <a:t>All the major equipment are listed in the order in which they appear on the </a:t>
            </a:r>
            <a:r>
              <a:rPr lang="en-US" sz="2500" dirty="0" smtClean="0">
                <a:solidFill>
                  <a:srgbClr val="FF0000"/>
                </a:solidFill>
              </a:rPr>
              <a:t>P &amp; I </a:t>
            </a:r>
            <a:r>
              <a:rPr lang="en-US" sz="2500" dirty="0" smtClean="0">
                <a:solidFill>
                  <a:srgbClr val="140BC5"/>
                </a:solidFill>
              </a:rPr>
              <a:t>Diagram</a:t>
            </a:r>
          </a:p>
          <a:p>
            <a:endParaRPr lang="en-US" sz="2500" dirty="0" smtClean="0">
              <a:solidFill>
                <a:srgbClr val="140BC5"/>
              </a:solidFill>
            </a:endParaRPr>
          </a:p>
          <a:p>
            <a:pPr lvl="1"/>
            <a:r>
              <a:rPr lang="en-US" sz="2500" dirty="0" smtClean="0">
                <a:solidFill>
                  <a:srgbClr val="140BC5"/>
                </a:solidFill>
              </a:rPr>
              <a:t>Each piece of equipment has to be </a:t>
            </a:r>
            <a:r>
              <a:rPr lang="en-US" sz="2500" dirty="0" smtClean="0">
                <a:solidFill>
                  <a:srgbClr val="FF0000"/>
                </a:solidFill>
              </a:rPr>
              <a:t>“checked off”</a:t>
            </a:r>
            <a:r>
              <a:rPr lang="en-US" sz="2500" dirty="0" smtClean="0">
                <a:solidFill>
                  <a:srgbClr val="140BC5"/>
                </a:solidFill>
              </a:rPr>
              <a:t> for its </a:t>
            </a:r>
            <a:r>
              <a:rPr lang="en-US" sz="2500" dirty="0" smtClean="0">
                <a:solidFill>
                  <a:srgbClr val="FF0000"/>
                </a:solidFill>
              </a:rPr>
              <a:t>failure modes</a:t>
            </a:r>
          </a:p>
          <a:p>
            <a:endParaRPr lang="en-US" sz="2500" dirty="0" smtClean="0">
              <a:solidFill>
                <a:srgbClr val="140BC5"/>
              </a:solidFill>
            </a:endParaRPr>
          </a:p>
          <a:p>
            <a:pPr lvl="1"/>
            <a:r>
              <a:rPr lang="en-US" sz="2500" dirty="0" smtClean="0">
                <a:solidFill>
                  <a:srgbClr val="140BC5"/>
                </a:solidFill>
              </a:rPr>
              <a:t>Ensure that the equipment is identified in ways (V-141) that the reviewers can understand and usable later by others who act upon recommendations</a:t>
            </a:r>
            <a:endParaRPr lang="en-IN" sz="2500" dirty="0">
              <a:solidFill>
                <a:srgbClr val="140BC5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Conducting FMEA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948068"/>
          </a:xfrm>
        </p:spPr>
        <p:txBody>
          <a:bodyPr>
            <a:normAutofit lnSpcReduction="10000"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Determine the failure modes</a:t>
            </a:r>
          </a:p>
          <a:p>
            <a:pPr marL="603504" lvl="2" indent="-256032">
              <a:spcBef>
                <a:spcPts val="400"/>
              </a:spcBef>
              <a:buSzPct val="68000"/>
              <a:buFont typeface="Courier New" pitchFamily="49" charset="0"/>
              <a:buChar char="o"/>
            </a:pPr>
            <a:r>
              <a:rPr lang="en-US" dirty="0" smtClean="0">
                <a:solidFill>
                  <a:srgbClr val="140BC5"/>
                </a:solidFill>
              </a:rPr>
              <a:t>For each component or piece of equipment listed, determine all of the possible failure modes that are consistent with the equipment operation</a:t>
            </a:r>
          </a:p>
          <a:p>
            <a:pPr marL="603504" lvl="2" indent="-256032">
              <a:spcBef>
                <a:spcPts val="400"/>
              </a:spcBef>
              <a:buSzPct val="68000"/>
              <a:buNone/>
            </a:pPr>
            <a:r>
              <a:rPr lang="en-US" dirty="0" smtClean="0">
                <a:solidFill>
                  <a:srgbClr val="140BC5"/>
                </a:solidFill>
              </a:rPr>
              <a:t>	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Determine the Effects of the Failures</a:t>
            </a:r>
          </a:p>
          <a:p>
            <a:pPr lvl="1"/>
            <a:r>
              <a:rPr lang="en-US" dirty="0" smtClean="0">
                <a:solidFill>
                  <a:srgbClr val="140BC5"/>
                </a:solidFill>
              </a:rPr>
              <a:t>The review team shall carefully examine and consider all the immediate effects of those determined failure modes</a:t>
            </a:r>
          </a:p>
          <a:p>
            <a:r>
              <a:rPr lang="en-US" b="1" dirty="0" smtClean="0">
                <a:solidFill>
                  <a:srgbClr val="FF0000"/>
                </a:solidFill>
              </a:rPr>
              <a:t>Judge the Risk</a:t>
            </a:r>
          </a:p>
          <a:p>
            <a:pPr lvl="1"/>
            <a:r>
              <a:rPr lang="en-US" dirty="0" smtClean="0">
                <a:solidFill>
                  <a:srgbClr val="140BC5"/>
                </a:solidFill>
              </a:rPr>
              <a:t>The review team then makes a judgment about the risks around each of the equipment failures and associated effects and classify its severity/consequences.</a:t>
            </a:r>
          </a:p>
          <a:p>
            <a:pPr lvl="1"/>
            <a:endParaRPr lang="en-US" b="1" dirty="0" smtClean="0">
              <a:solidFill>
                <a:srgbClr val="FF0000"/>
              </a:solidFill>
            </a:endParaRPr>
          </a:p>
          <a:p>
            <a:pPr lvl="1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Conducting </a:t>
            </a:r>
            <a:r>
              <a:rPr lang="en-US" dirty="0" smtClean="0"/>
              <a:t>FMEA…</a:t>
            </a: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Recommendations for Action</a:t>
            </a:r>
          </a:p>
          <a:p>
            <a:pPr lvl="1"/>
            <a:r>
              <a:rPr lang="en-US" dirty="0" smtClean="0">
                <a:solidFill>
                  <a:srgbClr val="140BC5"/>
                </a:solidFill>
              </a:rPr>
              <a:t>Based on the identification of failure modes determined for each of the situations, the team then shall make recommendations.</a:t>
            </a:r>
          </a:p>
          <a:p>
            <a:pPr lvl="1"/>
            <a:endParaRPr lang="en-US" dirty="0" smtClean="0">
              <a:solidFill>
                <a:srgbClr val="140BC5"/>
              </a:solidFill>
            </a:endParaRPr>
          </a:p>
          <a:p>
            <a:pPr lvl="1"/>
            <a:r>
              <a:rPr lang="en-US" dirty="0" smtClean="0">
                <a:solidFill>
                  <a:srgbClr val="140BC5"/>
                </a:solidFill>
              </a:rPr>
              <a:t>Discussions and brain storming sessions at each failure modes are carried and suitable preventive techniques/suggestions will be recommended.</a:t>
            </a:r>
          </a:p>
          <a:p>
            <a:pPr lvl="1"/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Conducting </a:t>
            </a:r>
            <a:r>
              <a:rPr lang="en-US" dirty="0" smtClean="0"/>
              <a:t>FMEA…</a:t>
            </a:r>
            <a:endParaRPr lang="en-I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2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</a:pPr>
            <a:endParaRPr lang="en-US" dirty="0" smtClean="0">
              <a:solidFill>
                <a:srgbClr val="140BC5"/>
              </a:solidFill>
            </a:endParaRPr>
          </a:p>
          <a:p>
            <a:pPr lvl="1"/>
            <a:r>
              <a:rPr lang="en-US" sz="2800" dirty="0" smtClean="0">
                <a:solidFill>
                  <a:srgbClr val="140BC5"/>
                </a:solidFill>
              </a:rPr>
              <a:t>The information developed during the analysis needs to be communicated for important findings and it shall be directed towards its implementation to overcome the failures.</a:t>
            </a:r>
          </a:p>
          <a:p>
            <a:pPr lvl="1"/>
            <a:endParaRPr lang="en-US" sz="2800" dirty="0" smtClean="0"/>
          </a:p>
          <a:p>
            <a:pPr lvl="1"/>
            <a:r>
              <a:rPr lang="en-US" sz="2800" dirty="0" smtClean="0">
                <a:solidFill>
                  <a:srgbClr val="140BC5"/>
                </a:solidFill>
              </a:rPr>
              <a:t>A tabular nature of worksheet is prepared by the team and submitted for all of the findings</a:t>
            </a:r>
            <a:endParaRPr lang="en-IN" sz="2800" dirty="0" smtClean="0">
              <a:solidFill>
                <a:srgbClr val="140BC5"/>
              </a:solidFill>
            </a:endParaRPr>
          </a:p>
          <a:p>
            <a:endParaRPr lang="en-IN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 the Results</a:t>
            </a:r>
            <a:endParaRPr lang="en-IN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FMEA Work Sheet</a:t>
            </a:r>
            <a:endParaRPr lang="en-IN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14422"/>
            <a:ext cx="8072494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113</TotalTime>
  <Words>321</Words>
  <Application>Microsoft Office PowerPoint</Application>
  <PresentationFormat>On-screen Show (4:3)</PresentationFormat>
  <Paragraphs>50</Paragraphs>
  <Slides>12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Concourse</vt:lpstr>
      <vt:lpstr>Clip</vt:lpstr>
      <vt:lpstr>FAILURE MODE EFFECT ANALYSIS</vt:lpstr>
      <vt:lpstr>FMEA</vt:lpstr>
      <vt:lpstr>FMEA</vt:lpstr>
      <vt:lpstr>Conducting FMEA</vt:lpstr>
      <vt:lpstr>Conducting FMEA…</vt:lpstr>
      <vt:lpstr>Conducting FMEA…</vt:lpstr>
      <vt:lpstr>Reporting the Results</vt:lpstr>
      <vt:lpstr>FMEA Work Sheet</vt:lpstr>
      <vt:lpstr>Slide 9</vt:lpstr>
      <vt:lpstr>Slide 10</vt:lpstr>
      <vt:lpstr>FMEA – Pros and Cons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FAILURE MODE EFFECT ANALYSIS</dc:title>
  <dc:creator>User</dc:creator>
  <cp:lastModifiedBy>User</cp:lastModifiedBy>
  <cp:revision>18</cp:revision>
  <dcterms:created xsi:type="dcterms:W3CDTF">2018-02-08T06:37:39Z</dcterms:created>
  <dcterms:modified xsi:type="dcterms:W3CDTF">2018-02-12T06:51:39Z</dcterms:modified>
</cp:coreProperties>
</file>